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8" r:id="rId2"/>
  </p:sldMasterIdLst>
  <p:notesMasterIdLst>
    <p:notesMasterId r:id="rId19"/>
  </p:notesMasterIdLst>
  <p:handoutMasterIdLst>
    <p:handoutMasterId r:id="rId20"/>
  </p:handoutMasterIdLst>
  <p:sldIdLst>
    <p:sldId id="273" r:id="rId3"/>
    <p:sldId id="257" r:id="rId4"/>
    <p:sldId id="270" r:id="rId5"/>
    <p:sldId id="271" r:id="rId6"/>
    <p:sldId id="272" r:id="rId7"/>
    <p:sldId id="275" r:id="rId8"/>
    <p:sldId id="274" r:id="rId9"/>
    <p:sldId id="261" r:id="rId10"/>
    <p:sldId id="280" r:id="rId11"/>
    <p:sldId id="279" r:id="rId12"/>
    <p:sldId id="285" r:id="rId13"/>
    <p:sldId id="286" r:id="rId14"/>
    <p:sldId id="287" r:id="rId15"/>
    <p:sldId id="268" r:id="rId16"/>
    <p:sldId id="269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03" y="9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668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98BDE9-F06C-411F-9E43-1C9E610106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9DF24E-0F20-4FB6-B796-5ED7FCDFA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3B5E6-EE50-4CB7-8272-9418E445B54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08AD7-5FB7-4ACE-BC79-5298EACBE1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ADB59-3FDD-4300-B384-0B2A1BA8F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30719-B650-4BB5-9967-109F8494A81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68980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B2434-0F15-4110-92AC-BA2D39800322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1C424-D5E1-4E90-B7C1-29290CC3F5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815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6AFDFE-F0F8-4C62-8598-B3BB3A01B36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92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774443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318538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899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356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748935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007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701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46790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698589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298333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0536803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371576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36936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238170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51337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304207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6434429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601353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6945680"/>
      </p:ext>
    </p:extLst>
  </p:cSld>
  <p:clrMapOvr>
    <a:masterClrMapping/>
  </p:clrMapOvr>
  <p:transition>
    <p:random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540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39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49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523989"/>
      </p:ext>
    </p:extLst>
  </p:cSld>
  <p:clrMapOvr>
    <a:masterClrMapping/>
  </p:clrMapOvr>
  <p:transition>
    <p:random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3881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808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4156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7810892"/>
      </p:ext>
    </p:extLst>
  </p:cSld>
  <p:clrMapOvr>
    <a:masterClrMapping/>
  </p:clrMapOvr>
  <p:transition>
    <p:random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793343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5755713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681209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3092691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7779538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42402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4429E-1312-4831-8258-D68CDDC954F9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96DB60-C1FE-46CE-90B5-CF9634E5F40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2155772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51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ransition>
    <p:random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2538EF-F854-452C-8B9B-DD4608B4A15E}" type="datetimeFigureOut">
              <a:rPr lang="en-IN" smtClean="0"/>
              <a:t>12-05-2025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F1A75F9-BDF0-4C45-91FC-C280C3903A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4964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ransition>
    <p:random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8161D-704F-D967-41E9-F707F3AF1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D7FB2189-9865-04BB-D668-EAA0A88100C3}"/>
              </a:ext>
            </a:extLst>
          </p:cNvPr>
          <p:cNvSpPr txBox="1">
            <a:spLocks/>
          </p:cNvSpPr>
          <p:nvPr/>
        </p:nvSpPr>
        <p:spPr>
          <a:xfrm>
            <a:off x="2657475" y="3902304"/>
            <a:ext cx="7181851" cy="110915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ongenial" panose="02000000000000000000" pitchFamily="2" charset="0"/>
                <a:cs typeface="Times New Roman" panose="02020603050405020304" pitchFamily="18" charset="0"/>
              </a:rPr>
              <a:t>DEEPFAKE DETECTION USING </a:t>
            </a:r>
          </a:p>
          <a:p>
            <a:pPr marL="0" indent="0" algn="ctr">
              <a:buNone/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ongenial" panose="02000000000000000000" pitchFamily="2" charset="0"/>
                <a:cs typeface="Times New Roman" panose="02020603050405020304" pitchFamily="18" charset="0"/>
              </a:rPr>
              <a:t>DEEP LEARNING</a:t>
            </a:r>
            <a:endParaRPr lang="en-US" sz="1050" b="1" dirty="0">
              <a:solidFill>
                <a:schemeClr val="tx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Congenial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C161D5-3DCA-7506-312A-795643F5A918}"/>
              </a:ext>
            </a:extLst>
          </p:cNvPr>
          <p:cNvSpPr txBox="1"/>
          <p:nvPr/>
        </p:nvSpPr>
        <p:spPr>
          <a:xfrm>
            <a:off x="1854406" y="199667"/>
            <a:ext cx="84516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INFORMATION TECHNOLOGY</a:t>
            </a:r>
            <a:endParaRPr lang="en-IN" sz="3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890576-5063-3273-3654-F1774FC4124E}"/>
              </a:ext>
            </a:extLst>
          </p:cNvPr>
          <p:cNvSpPr txBox="1"/>
          <p:nvPr/>
        </p:nvSpPr>
        <p:spPr>
          <a:xfrm>
            <a:off x="2309004" y="5740381"/>
            <a:ext cx="385053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 ---</a:t>
            </a:r>
          </a:p>
          <a:p>
            <a:r>
              <a:rPr lang="en-IN" sz="18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Santosh Kumar Majhi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99FE8C-353E-02AA-C735-30C7164AF833}"/>
              </a:ext>
            </a:extLst>
          </p:cNvPr>
          <p:cNvSpPr txBox="1"/>
          <p:nvPr/>
        </p:nvSpPr>
        <p:spPr>
          <a:xfrm>
            <a:off x="7355738" y="5576710"/>
            <a:ext cx="266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---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NEERAJ KUMAR SAHU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Enroll : GGV/23/05027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Roll : 23072133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415DE0-BB13-C688-A33E-098D5B546B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70507" y="2353473"/>
            <a:ext cx="1219440" cy="105611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78983C9-52E7-EAA6-31B5-47ED6BF282F4}"/>
              </a:ext>
            </a:extLst>
          </p:cNvPr>
          <p:cNvSpPr txBox="1"/>
          <p:nvPr/>
        </p:nvSpPr>
        <p:spPr>
          <a:xfrm>
            <a:off x="2916328" y="1540128"/>
            <a:ext cx="6384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GURU GHASIDAS VISHWAVIDYALAYA BILASPUR (CG)</a:t>
            </a:r>
            <a:endParaRPr lang="en-IN" sz="2400" b="1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7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09894E3-4757-4565-870B-2341CD1ED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E4C0E7-D73C-4C4C-85B3-A3A6CD045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54" y="0"/>
            <a:ext cx="5161073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155533-E7D5-46F2-99CB-C111F205D1F5}"/>
              </a:ext>
            </a:extLst>
          </p:cNvPr>
          <p:cNvSpPr/>
          <p:nvPr/>
        </p:nvSpPr>
        <p:spPr>
          <a:xfrm>
            <a:off x="215899" y="303143"/>
            <a:ext cx="2447787" cy="6251714"/>
          </a:xfrm>
          <a:prstGeom prst="roundRect">
            <a:avLst>
              <a:gd name="adj" fmla="val 1355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F69214-CD84-4471-8017-11B095A28385}"/>
              </a:ext>
            </a:extLst>
          </p:cNvPr>
          <p:cNvGrpSpPr/>
          <p:nvPr/>
        </p:nvGrpSpPr>
        <p:grpSpPr>
          <a:xfrm rot="16200000">
            <a:off x="757955" y="2510536"/>
            <a:ext cx="6251714" cy="1836934"/>
            <a:chOff x="459141" y="1364776"/>
            <a:chExt cx="11272294" cy="3312126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DAF59CF-15A6-4FB8-A05D-7189E16202DD}"/>
                </a:ext>
              </a:extLst>
            </p:cNvPr>
            <p:cNvSpPr/>
            <p:nvPr/>
          </p:nvSpPr>
          <p:spPr>
            <a:xfrm>
              <a:off x="562907" y="1364776"/>
              <a:ext cx="11066186" cy="2578837"/>
            </a:xfrm>
            <a:custGeom>
              <a:avLst/>
              <a:gdLst>
                <a:gd name="connsiteX0" fmla="*/ 1116000 w 9577855"/>
                <a:gd name="connsiteY0" fmla="*/ 0 h 2232000"/>
                <a:gd name="connsiteX1" fmla="*/ 1116000 w 9577855"/>
                <a:gd name="connsiteY1" fmla="*/ 395979 h 2232000"/>
                <a:gd name="connsiteX2" fmla="*/ 395978 w 9577855"/>
                <a:gd name="connsiteY2" fmla="*/ 1116000 h 2232000"/>
                <a:gd name="connsiteX3" fmla="*/ 1116000 w 9577855"/>
                <a:gd name="connsiteY3" fmla="*/ 1836021 h 2232000"/>
                <a:gd name="connsiteX4" fmla="*/ 1821392 w 9577855"/>
                <a:gd name="connsiteY4" fmla="*/ 1261110 h 2232000"/>
                <a:gd name="connsiteX5" fmla="*/ 1835903 w 9577855"/>
                <a:gd name="connsiteY5" fmla="*/ 1117164 h 2232000"/>
                <a:gd name="connsiteX6" fmla="*/ 1834504 w 9577855"/>
                <a:gd name="connsiteY6" fmla="*/ 1117164 h 2232000"/>
                <a:gd name="connsiteX7" fmla="*/ 1834445 w 9577855"/>
                <a:gd name="connsiteY7" fmla="*/ 1116000 h 2232000"/>
                <a:gd name="connsiteX8" fmla="*/ 2950445 w 9577855"/>
                <a:gd name="connsiteY8" fmla="*/ 0 h 2232000"/>
                <a:gd name="connsiteX9" fmla="*/ 4066445 w 9577855"/>
                <a:gd name="connsiteY9" fmla="*/ 1116000 h 2232000"/>
                <a:gd name="connsiteX10" fmla="*/ 4068906 w 9577855"/>
                <a:gd name="connsiteY10" fmla="*/ 1116000 h 2232000"/>
                <a:gd name="connsiteX11" fmla="*/ 4788927 w 9577855"/>
                <a:gd name="connsiteY11" fmla="*/ 1836021 h 2232000"/>
                <a:gd name="connsiteX12" fmla="*/ 5508948 w 9577855"/>
                <a:gd name="connsiteY12" fmla="*/ 1116000 h 2232000"/>
                <a:gd name="connsiteX13" fmla="*/ 5510178 w 9577855"/>
                <a:gd name="connsiteY13" fmla="*/ 1116000 h 2232000"/>
                <a:gd name="connsiteX14" fmla="*/ 6626178 w 9577855"/>
                <a:gd name="connsiteY14" fmla="*/ 0 h 2232000"/>
                <a:gd name="connsiteX15" fmla="*/ 7742178 w 9577855"/>
                <a:gd name="connsiteY15" fmla="*/ 1116000 h 2232000"/>
                <a:gd name="connsiteX16" fmla="*/ 7742119 w 9577855"/>
                <a:gd name="connsiteY16" fmla="*/ 1117164 h 2232000"/>
                <a:gd name="connsiteX17" fmla="*/ 7741951 w 9577855"/>
                <a:gd name="connsiteY17" fmla="*/ 1117164 h 2232000"/>
                <a:gd name="connsiteX18" fmla="*/ 7756462 w 9577855"/>
                <a:gd name="connsiteY18" fmla="*/ 1261110 h 2232000"/>
                <a:gd name="connsiteX19" fmla="*/ 8461855 w 9577855"/>
                <a:gd name="connsiteY19" fmla="*/ 1836021 h 2232000"/>
                <a:gd name="connsiteX20" fmla="*/ 9181876 w 9577855"/>
                <a:gd name="connsiteY20" fmla="*/ 1116000 h 2232000"/>
                <a:gd name="connsiteX21" fmla="*/ 9577855 w 9577855"/>
                <a:gd name="connsiteY21" fmla="*/ 1116000 h 2232000"/>
                <a:gd name="connsiteX22" fmla="*/ 8461855 w 9577855"/>
                <a:gd name="connsiteY22" fmla="*/ 2232000 h 2232000"/>
                <a:gd name="connsiteX23" fmla="*/ 7345855 w 9577855"/>
                <a:gd name="connsiteY23" fmla="*/ 1116000 h 2232000"/>
                <a:gd name="connsiteX24" fmla="*/ 7346199 w 9577855"/>
                <a:gd name="connsiteY24" fmla="*/ 1116000 h 2232000"/>
                <a:gd name="connsiteX25" fmla="*/ 6626178 w 9577855"/>
                <a:gd name="connsiteY25" fmla="*/ 395979 h 2232000"/>
                <a:gd name="connsiteX26" fmla="*/ 5906157 w 9577855"/>
                <a:gd name="connsiteY26" fmla="*/ 1116000 h 2232000"/>
                <a:gd name="connsiteX27" fmla="*/ 5906216 w 9577855"/>
                <a:gd name="connsiteY27" fmla="*/ 1117164 h 2232000"/>
                <a:gd name="connsiteX28" fmla="*/ 5904810 w 9577855"/>
                <a:gd name="connsiteY28" fmla="*/ 1117164 h 2232000"/>
                <a:gd name="connsiteX29" fmla="*/ 5882254 w 9577855"/>
                <a:gd name="connsiteY29" fmla="*/ 1340913 h 2232000"/>
                <a:gd name="connsiteX30" fmla="*/ 4788927 w 9577855"/>
                <a:gd name="connsiteY30" fmla="*/ 2232000 h 2232000"/>
                <a:gd name="connsiteX31" fmla="*/ 3695600 w 9577855"/>
                <a:gd name="connsiteY31" fmla="*/ 1340913 h 2232000"/>
                <a:gd name="connsiteX32" fmla="*/ 3673045 w 9577855"/>
                <a:gd name="connsiteY32" fmla="*/ 1117164 h 2232000"/>
                <a:gd name="connsiteX33" fmla="*/ 3670407 w 9577855"/>
                <a:gd name="connsiteY33" fmla="*/ 1117164 h 2232000"/>
                <a:gd name="connsiteX34" fmla="*/ 3670466 w 9577855"/>
                <a:gd name="connsiteY34" fmla="*/ 1116000 h 2232000"/>
                <a:gd name="connsiteX35" fmla="*/ 2950445 w 9577855"/>
                <a:gd name="connsiteY35" fmla="*/ 395979 h 2232000"/>
                <a:gd name="connsiteX36" fmla="*/ 2230425 w 9577855"/>
                <a:gd name="connsiteY36" fmla="*/ 1116000 h 2232000"/>
                <a:gd name="connsiteX37" fmla="*/ 2231999 w 9577855"/>
                <a:gd name="connsiteY37" fmla="*/ 1116000 h 2232000"/>
                <a:gd name="connsiteX38" fmla="*/ 1116000 w 9577855"/>
                <a:gd name="connsiteY38" fmla="*/ 2232000 h 2232000"/>
                <a:gd name="connsiteX39" fmla="*/ 0 w 9577855"/>
                <a:gd name="connsiteY39" fmla="*/ 1116000 h 2232000"/>
                <a:gd name="connsiteX40" fmla="*/ 1116000 w 9577855"/>
                <a:gd name="connsiteY40" fmla="*/ 0 h 22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577855" h="2232000">
                  <a:moveTo>
                    <a:pt x="1116000" y="0"/>
                  </a:moveTo>
                  <a:lnTo>
                    <a:pt x="1116000" y="395979"/>
                  </a:lnTo>
                  <a:cubicBezTo>
                    <a:pt x="718343" y="395979"/>
                    <a:pt x="395978" y="718343"/>
                    <a:pt x="395978" y="1116000"/>
                  </a:cubicBezTo>
                  <a:cubicBezTo>
                    <a:pt x="395978" y="1513657"/>
                    <a:pt x="718343" y="1836021"/>
                    <a:pt x="1116000" y="1836021"/>
                  </a:cubicBezTo>
                  <a:cubicBezTo>
                    <a:pt x="1463949" y="1836021"/>
                    <a:pt x="1754253" y="1589211"/>
                    <a:pt x="1821392" y="1261110"/>
                  </a:cubicBezTo>
                  <a:lnTo>
                    <a:pt x="1835903" y="1117164"/>
                  </a:lnTo>
                  <a:lnTo>
                    <a:pt x="1834504" y="1117164"/>
                  </a:lnTo>
                  <a:lnTo>
                    <a:pt x="1834445" y="1116000"/>
                  </a:lnTo>
                  <a:cubicBezTo>
                    <a:pt x="1834445" y="499650"/>
                    <a:pt x="2334095" y="0"/>
                    <a:pt x="2950445" y="0"/>
                  </a:cubicBezTo>
                  <a:cubicBezTo>
                    <a:pt x="3566795" y="0"/>
                    <a:pt x="4066445" y="499650"/>
                    <a:pt x="4066445" y="1116000"/>
                  </a:cubicBezTo>
                  <a:lnTo>
                    <a:pt x="4068906" y="1116000"/>
                  </a:lnTo>
                  <a:cubicBezTo>
                    <a:pt x="4068906" y="1513657"/>
                    <a:pt x="4391270" y="1836021"/>
                    <a:pt x="4788927" y="1836021"/>
                  </a:cubicBezTo>
                  <a:cubicBezTo>
                    <a:pt x="5186584" y="1836021"/>
                    <a:pt x="5508948" y="1513657"/>
                    <a:pt x="5508948" y="1116000"/>
                  </a:cubicBezTo>
                  <a:lnTo>
                    <a:pt x="5510178" y="1116000"/>
                  </a:lnTo>
                  <a:cubicBezTo>
                    <a:pt x="5510178" y="499650"/>
                    <a:pt x="6009828" y="0"/>
                    <a:pt x="6626178" y="0"/>
                  </a:cubicBezTo>
                  <a:cubicBezTo>
                    <a:pt x="7242528" y="0"/>
                    <a:pt x="7742178" y="499650"/>
                    <a:pt x="7742178" y="1116000"/>
                  </a:cubicBezTo>
                  <a:lnTo>
                    <a:pt x="7742119" y="1117164"/>
                  </a:lnTo>
                  <a:lnTo>
                    <a:pt x="7741951" y="1117164"/>
                  </a:lnTo>
                  <a:lnTo>
                    <a:pt x="7756462" y="1261110"/>
                  </a:lnTo>
                  <a:cubicBezTo>
                    <a:pt x="7823601" y="1589211"/>
                    <a:pt x="8113905" y="1836021"/>
                    <a:pt x="8461855" y="1836021"/>
                  </a:cubicBezTo>
                  <a:cubicBezTo>
                    <a:pt x="8859512" y="1836021"/>
                    <a:pt x="9181876" y="1513657"/>
                    <a:pt x="9181876" y="1116000"/>
                  </a:cubicBezTo>
                  <a:lnTo>
                    <a:pt x="9577855" y="1116000"/>
                  </a:lnTo>
                  <a:cubicBezTo>
                    <a:pt x="9577855" y="1732350"/>
                    <a:pt x="9078205" y="2232000"/>
                    <a:pt x="8461855" y="2232000"/>
                  </a:cubicBezTo>
                  <a:cubicBezTo>
                    <a:pt x="7845505" y="2232000"/>
                    <a:pt x="7345855" y="1732350"/>
                    <a:pt x="7345855" y="1116000"/>
                  </a:cubicBezTo>
                  <a:lnTo>
                    <a:pt x="7346199" y="1116000"/>
                  </a:lnTo>
                  <a:cubicBezTo>
                    <a:pt x="7346199" y="718343"/>
                    <a:pt x="7023835" y="395979"/>
                    <a:pt x="6626178" y="395979"/>
                  </a:cubicBezTo>
                  <a:cubicBezTo>
                    <a:pt x="6228521" y="395979"/>
                    <a:pt x="5906157" y="718343"/>
                    <a:pt x="5906157" y="1116000"/>
                  </a:cubicBezTo>
                  <a:lnTo>
                    <a:pt x="5906216" y="1117164"/>
                  </a:lnTo>
                  <a:lnTo>
                    <a:pt x="5904810" y="1117164"/>
                  </a:lnTo>
                  <a:lnTo>
                    <a:pt x="5882254" y="1340913"/>
                  </a:lnTo>
                  <a:cubicBezTo>
                    <a:pt x="5778191" y="1849456"/>
                    <a:pt x="5328233" y="2232000"/>
                    <a:pt x="4788927" y="2232000"/>
                  </a:cubicBezTo>
                  <a:cubicBezTo>
                    <a:pt x="4249621" y="2232000"/>
                    <a:pt x="3799663" y="1849456"/>
                    <a:pt x="3695600" y="1340913"/>
                  </a:cubicBezTo>
                  <a:lnTo>
                    <a:pt x="3673045" y="1117164"/>
                  </a:lnTo>
                  <a:lnTo>
                    <a:pt x="3670407" y="1117164"/>
                  </a:lnTo>
                  <a:lnTo>
                    <a:pt x="3670466" y="1116000"/>
                  </a:lnTo>
                  <a:cubicBezTo>
                    <a:pt x="3670466" y="718343"/>
                    <a:pt x="3348102" y="395979"/>
                    <a:pt x="2950445" y="395979"/>
                  </a:cubicBezTo>
                  <a:cubicBezTo>
                    <a:pt x="2552788" y="395979"/>
                    <a:pt x="2230425" y="718343"/>
                    <a:pt x="2230425" y="1116000"/>
                  </a:cubicBezTo>
                  <a:lnTo>
                    <a:pt x="2231999" y="1116000"/>
                  </a:lnTo>
                  <a:cubicBezTo>
                    <a:pt x="2231999" y="1732350"/>
                    <a:pt x="1732350" y="2232000"/>
                    <a:pt x="1116000" y="2232000"/>
                  </a:cubicBezTo>
                  <a:cubicBezTo>
                    <a:pt x="499649" y="2232000"/>
                    <a:pt x="0" y="1732350"/>
                    <a:pt x="0" y="1116000"/>
                  </a:cubicBezTo>
                  <a:cubicBezTo>
                    <a:pt x="0" y="499650"/>
                    <a:pt x="499649" y="0"/>
                    <a:pt x="1116000" y="0"/>
                  </a:cubicBezTo>
                  <a:close/>
                </a:path>
              </a:pathLst>
            </a:custGeom>
            <a:gradFill flip="none" rotWithShape="1">
              <a:gsLst>
                <a:gs pos="75000">
                  <a:srgbClr val="3E7AAC"/>
                </a:gs>
                <a:gs pos="50000">
                  <a:srgbClr val="9A187A"/>
                </a:gs>
                <a:gs pos="25000">
                  <a:srgbClr val="BF5555"/>
                </a:gs>
                <a:gs pos="0">
                  <a:srgbClr val="EF5024"/>
                </a:gs>
                <a:gs pos="100000">
                  <a:srgbClr val="48A18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7F8A1E8-8276-4017-B8BC-AB6D7C0DEDF0}"/>
                </a:ext>
              </a:extLst>
            </p:cNvPr>
            <p:cNvSpPr/>
            <p:nvPr/>
          </p:nvSpPr>
          <p:spPr>
            <a:xfrm>
              <a:off x="459141" y="4443664"/>
              <a:ext cx="11272294" cy="128336"/>
            </a:xfrm>
            <a:prstGeom prst="roundRect">
              <a:avLst/>
            </a:prstGeom>
            <a:solidFill>
              <a:srgbClr val="CBD1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D7ACA90-0608-4905-BFDE-E2FF0E81281F}"/>
                </a:ext>
              </a:extLst>
            </p:cNvPr>
            <p:cNvSpPr/>
            <p:nvPr/>
          </p:nvSpPr>
          <p:spPr>
            <a:xfrm>
              <a:off x="1676400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754E02-FB80-4B62-B476-93DA5CF9A4DD}"/>
                </a:ext>
              </a:extLst>
            </p:cNvPr>
            <p:cNvSpPr/>
            <p:nvPr/>
          </p:nvSpPr>
          <p:spPr>
            <a:xfrm>
              <a:off x="3799444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545DEC-2B92-445A-8BEE-047281FE2A7E}"/>
                </a:ext>
              </a:extLst>
            </p:cNvPr>
            <p:cNvSpPr/>
            <p:nvPr/>
          </p:nvSpPr>
          <p:spPr>
            <a:xfrm>
              <a:off x="5921067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10FFA6F-22F2-4CF1-9887-C52F05B88E91}"/>
                </a:ext>
              </a:extLst>
            </p:cNvPr>
            <p:cNvSpPr/>
            <p:nvPr/>
          </p:nvSpPr>
          <p:spPr>
            <a:xfrm>
              <a:off x="8055671" y="4339390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FA40D8-70EE-4C17-9153-DE7C2CEC5890}"/>
                </a:ext>
              </a:extLst>
            </p:cNvPr>
            <p:cNvSpPr/>
            <p:nvPr/>
          </p:nvSpPr>
          <p:spPr>
            <a:xfrm>
              <a:off x="10171232" y="4340018"/>
              <a:ext cx="336884" cy="336884"/>
            </a:xfrm>
            <a:prstGeom prst="ellipse">
              <a:avLst/>
            </a:prstGeom>
            <a:solidFill>
              <a:srgbClr val="CBD1DD">
                <a:alpha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1AE313A-37C3-410F-A60A-567A5AF994E3}"/>
                </a:ext>
              </a:extLst>
            </p:cNvPr>
            <p:cNvCxnSpPr>
              <a:cxnSpLocks/>
            </p:cNvCxnSpPr>
            <p:nvPr/>
          </p:nvCxnSpPr>
          <p:spPr>
            <a:xfrm>
              <a:off x="1844842" y="3943604"/>
              <a:ext cx="0" cy="564228"/>
            </a:xfrm>
            <a:prstGeom prst="line">
              <a:avLst/>
            </a:prstGeom>
            <a:ln w="38100">
              <a:solidFill>
                <a:srgbClr val="EF5024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0B0247-20EE-4709-8192-F5DF4B45031E}"/>
                </a:ext>
              </a:extLst>
            </p:cNvPr>
            <p:cNvCxnSpPr>
              <a:cxnSpLocks/>
            </p:cNvCxnSpPr>
            <p:nvPr/>
          </p:nvCxnSpPr>
          <p:spPr>
            <a:xfrm>
              <a:off x="3966465" y="3512626"/>
              <a:ext cx="0" cy="995206"/>
            </a:xfrm>
            <a:prstGeom prst="line">
              <a:avLst/>
            </a:prstGeom>
            <a:ln w="38100">
              <a:solidFill>
                <a:srgbClr val="BE524F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345B7D-91FE-45BD-AA89-28D7F8221E68}"/>
                </a:ext>
              </a:extLst>
            </p:cNvPr>
            <p:cNvCxnSpPr>
              <a:cxnSpLocks/>
            </p:cNvCxnSpPr>
            <p:nvPr/>
          </p:nvCxnSpPr>
          <p:spPr>
            <a:xfrm>
              <a:off x="8224113" y="3491499"/>
              <a:ext cx="0" cy="1016333"/>
            </a:xfrm>
            <a:prstGeom prst="line">
              <a:avLst/>
            </a:prstGeom>
            <a:ln w="38100">
              <a:solidFill>
                <a:srgbClr val="3E7AAC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C860FFD-1899-4DA6-96EA-1008B3DCE062}"/>
                </a:ext>
              </a:extLst>
            </p:cNvPr>
            <p:cNvCxnSpPr>
              <a:cxnSpLocks/>
            </p:cNvCxnSpPr>
            <p:nvPr/>
          </p:nvCxnSpPr>
          <p:spPr>
            <a:xfrm>
              <a:off x="6095999" y="3943613"/>
              <a:ext cx="1" cy="564219"/>
            </a:xfrm>
            <a:prstGeom prst="line">
              <a:avLst/>
            </a:prstGeom>
            <a:ln w="38100">
              <a:solidFill>
                <a:srgbClr val="9A187A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86EA234-9CBB-426A-B5D3-881F16406870}"/>
                </a:ext>
              </a:extLst>
            </p:cNvPr>
            <p:cNvCxnSpPr>
              <a:cxnSpLocks/>
            </p:cNvCxnSpPr>
            <p:nvPr/>
          </p:nvCxnSpPr>
          <p:spPr>
            <a:xfrm>
              <a:off x="10339674" y="3943613"/>
              <a:ext cx="0" cy="564219"/>
            </a:xfrm>
            <a:prstGeom prst="line">
              <a:avLst/>
            </a:prstGeom>
            <a:ln w="38100">
              <a:solidFill>
                <a:srgbClr val="48A180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E824A8A-FE5F-41C3-B047-9A48169DDD7E}"/>
                </a:ext>
              </a:extLst>
            </p:cNvPr>
            <p:cNvSpPr/>
            <p:nvPr/>
          </p:nvSpPr>
          <p:spPr>
            <a:xfrm>
              <a:off x="992870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F3D25A7-00D2-4B09-B88C-5D09BAE99F7B}"/>
                </a:ext>
              </a:extLst>
            </p:cNvPr>
            <p:cNvSpPr/>
            <p:nvPr/>
          </p:nvSpPr>
          <p:spPr>
            <a:xfrm>
              <a:off x="3121694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A8EB01D-6F55-488B-9DC7-41C096858F10}"/>
                </a:ext>
              </a:extLst>
            </p:cNvPr>
            <p:cNvSpPr/>
            <p:nvPr/>
          </p:nvSpPr>
          <p:spPr>
            <a:xfrm>
              <a:off x="5250518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EF11256-6438-41E8-99E1-961AC423B0CC}"/>
                </a:ext>
              </a:extLst>
            </p:cNvPr>
            <p:cNvSpPr/>
            <p:nvPr/>
          </p:nvSpPr>
          <p:spPr>
            <a:xfrm>
              <a:off x="7379342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738A37B-A90C-4728-87FD-8D58721664D9}"/>
                </a:ext>
              </a:extLst>
            </p:cNvPr>
            <p:cNvSpPr/>
            <p:nvPr/>
          </p:nvSpPr>
          <p:spPr>
            <a:xfrm>
              <a:off x="9508165" y="1816881"/>
              <a:ext cx="1689541" cy="1674618"/>
            </a:xfrm>
            <a:prstGeom prst="ellipse">
              <a:avLst/>
            </a:prstGeom>
            <a:gradFill flip="none" rotWithShape="1">
              <a:gsLst>
                <a:gs pos="36000">
                  <a:srgbClr val="DAD9DA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solidFill>
                <a:schemeClr val="bg1"/>
              </a:solidFill>
            </a:ln>
            <a:effectLst>
              <a:outerShdw blurRad="381000" dir="2700000" sx="130000" sy="130000" algn="tl" rotWithShape="0">
                <a:schemeClr val="tx1">
                  <a:lumMod val="85000"/>
                  <a:lumOff val="15000"/>
                  <a:alpha val="21000"/>
                </a:schemeClr>
              </a:outerShdw>
            </a:effectLst>
            <a:scene3d>
              <a:camera prst="orthographicFront"/>
              <a:lightRig rig="threePt" dir="t"/>
            </a:scene3d>
            <a:sp3d>
              <a:bevelT w="133350" h="63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E70F07-56F6-4A15-A5D5-D3207B81FA26}"/>
                </a:ext>
              </a:extLst>
            </p:cNvPr>
            <p:cNvSpPr txBox="1"/>
            <p:nvPr/>
          </p:nvSpPr>
          <p:spPr>
            <a:xfrm rot="5400000">
              <a:off x="1452640" y="2064851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EF5024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F35AC6-CE2A-47A1-BE18-943C60DFE7CA}"/>
                </a:ext>
              </a:extLst>
            </p:cNvPr>
            <p:cNvSpPr txBox="1"/>
            <p:nvPr/>
          </p:nvSpPr>
          <p:spPr>
            <a:xfrm rot="5400000">
              <a:off x="3581456" y="2044875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BE524F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4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CA76E6D-B4E5-4C3A-BDB2-C78844D05595}"/>
                </a:ext>
              </a:extLst>
            </p:cNvPr>
            <p:cNvSpPr txBox="1"/>
            <p:nvPr/>
          </p:nvSpPr>
          <p:spPr>
            <a:xfrm rot="5400000">
              <a:off x="5741099" y="2001628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9A187A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E4E7D6-7207-4107-9B87-62E290B9D642}"/>
                </a:ext>
              </a:extLst>
            </p:cNvPr>
            <p:cNvSpPr txBox="1"/>
            <p:nvPr/>
          </p:nvSpPr>
          <p:spPr>
            <a:xfrm rot="5400000">
              <a:off x="7839105" y="204974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3E7AAC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E76F357-AFE9-464C-959E-DC268494F6E2}"/>
                </a:ext>
              </a:extLst>
            </p:cNvPr>
            <p:cNvSpPr txBox="1"/>
            <p:nvPr/>
          </p:nvSpPr>
          <p:spPr>
            <a:xfrm rot="5400000">
              <a:off x="9967926" y="2096933"/>
              <a:ext cx="770020" cy="1165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3600" dirty="0">
                  <a:solidFill>
                    <a:srgbClr val="48A180"/>
                  </a:solidFill>
                  <a:latin typeface="Eurostile BQ" pitchFamily="50" charset="0"/>
                  <a:ea typeface="Open Sans" panose="020B0606030504020204" pitchFamily="34" charset="0"/>
                  <a:cs typeface="Open Sans" panose="020B0606030504020204" pitchFamily="34" charset="0"/>
                </a:rPr>
                <a:t>1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7D53A71-452B-4B3A-98EF-E9ACBB9FBA20}"/>
              </a:ext>
            </a:extLst>
          </p:cNvPr>
          <p:cNvSpPr txBox="1"/>
          <p:nvPr/>
        </p:nvSpPr>
        <p:spPr>
          <a:xfrm>
            <a:off x="4899915" y="5335519"/>
            <a:ext cx="1973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EF502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SAVING THE FACE CROPPED IMAGES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71D72-5257-49DB-AF6C-70304623A1CB}"/>
              </a:ext>
            </a:extLst>
          </p:cNvPr>
          <p:cNvSpPr txBox="1"/>
          <p:nvPr/>
        </p:nvSpPr>
        <p:spPr>
          <a:xfrm>
            <a:off x="4801930" y="4472976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BE524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RESIZE IMAGE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196C690-EE06-4A6C-832B-F82511F1AF80}"/>
              </a:ext>
            </a:extLst>
          </p:cNvPr>
          <p:cNvSpPr txBox="1"/>
          <p:nvPr/>
        </p:nvSpPr>
        <p:spPr>
          <a:xfrm>
            <a:off x="4877891" y="3253034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9A187A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CROPPING FACE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BFE7391-4255-42FD-9D41-EB386961016E}"/>
              </a:ext>
            </a:extLst>
          </p:cNvPr>
          <p:cNvSpPr txBox="1"/>
          <p:nvPr/>
        </p:nvSpPr>
        <p:spPr>
          <a:xfrm>
            <a:off x="4789308" y="2015693"/>
            <a:ext cx="1973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3E7AAC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FACE DETECTION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67CC14-FCE2-4E95-84BA-868EB0430EAD}"/>
              </a:ext>
            </a:extLst>
          </p:cNvPr>
          <p:cNvSpPr txBox="1"/>
          <p:nvPr/>
        </p:nvSpPr>
        <p:spPr>
          <a:xfrm>
            <a:off x="4708510" y="863599"/>
            <a:ext cx="1973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48A1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SPLIT VIDEO INTO FRAMES</a:t>
            </a:r>
          </a:p>
        </p:txBody>
      </p:sp>
    </p:spTree>
    <p:extLst>
      <p:ext uri="{BB962C8B-B14F-4D97-AF65-F5344CB8AC3E}">
        <p14:creationId xmlns:p14="http://schemas.microsoft.com/office/powerpoint/2010/main" val="31587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5" y="337929"/>
            <a:ext cx="6033051" cy="6251714"/>
          </a:xfrm>
          <a:prstGeom prst="roundRect">
            <a:avLst>
              <a:gd name="adj" fmla="val 1355"/>
            </a:avLst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b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58D9BD-1574-4C1B-800E-18D4CBC4A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54" y="120417"/>
            <a:ext cx="4611964" cy="6617166"/>
          </a:xfrm>
          <a:prstGeom prst="rect">
            <a:avLst/>
          </a:prstGeom>
        </p:spPr>
      </p:pic>
      <p:sp>
        <p:nvSpPr>
          <p:cNvPr id="6" name="AutoShape 2" descr="Javascript Vector Logo - Download Free SVG Icon | Worldvectorlogo">
            <a:extLst>
              <a:ext uri="{FF2B5EF4-FFF2-40B4-BE49-F238E27FC236}">
                <a16:creationId xmlns:a16="http://schemas.microsoft.com/office/drawing/2014/main" id="{4C03810A-0534-4FFF-BF9C-3250C9DCB8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78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1142276" y="714375"/>
            <a:ext cx="9430474" cy="5400675"/>
          </a:xfrm>
          <a:prstGeom prst="rect">
            <a:avLst/>
          </a:prstGeom>
          <a:pattFill prst="smGrid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71513" y="714375"/>
            <a:ext cx="10829925" cy="5400675"/>
          </a:xfrm>
          <a:prstGeom prst="rect">
            <a:avLst/>
          </a:prstGeom>
          <a:gradFill>
            <a:gsLst>
              <a:gs pos="0">
                <a:srgbClr val="BDC6CB">
                  <a:alpha val="77000"/>
                </a:srgbClr>
              </a:gs>
              <a:gs pos="100000">
                <a:srgbClr val="EEEFF1">
                  <a:alpha val="77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0" name="Group 109"/>
          <p:cNvGrpSpPr/>
          <p:nvPr/>
        </p:nvGrpSpPr>
        <p:grpSpPr>
          <a:xfrm>
            <a:off x="1698867" y="1032427"/>
            <a:ext cx="8871821" cy="4609014"/>
            <a:chOff x="1478383" y="577243"/>
            <a:chExt cx="11027794" cy="5593524"/>
          </a:xfrm>
        </p:grpSpPr>
        <p:sp>
          <p:nvSpPr>
            <p:cNvPr id="56" name="Oval 55"/>
            <p:cNvSpPr/>
            <p:nvPr/>
          </p:nvSpPr>
          <p:spPr>
            <a:xfrm>
              <a:off x="1478383" y="1277371"/>
              <a:ext cx="4446163" cy="4446163"/>
            </a:xfrm>
            <a:prstGeom prst="ellipse">
              <a:avLst/>
            </a:prstGeom>
            <a:pattFill prst="smGrid">
              <a:fgClr>
                <a:schemeClr val="bg1">
                  <a:lumMod val="95000"/>
                </a:schemeClr>
              </a:fgClr>
              <a:bgClr>
                <a:srgbClr val="DDE1E2"/>
              </a:bgClr>
            </a:pattFill>
            <a:ln>
              <a:noFill/>
            </a:ln>
            <a:effectLst>
              <a:innerShdw blurRad="952500">
                <a:schemeClr val="tx1">
                  <a:lumMod val="50000"/>
                  <a:lumOff val="5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850758" y="1649746"/>
              <a:ext cx="3701413" cy="3701413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508000" dist="76200" dir="2700000" sx="102000" sy="102000" algn="tl" rotWithShape="0">
                <a:schemeClr val="tx1">
                  <a:lumMod val="65000"/>
                  <a:lumOff val="3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7046035" y="577243"/>
              <a:ext cx="4385635" cy="116513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CB117"/>
                </a:gs>
                <a:gs pos="100000">
                  <a:srgbClr val="FFDB3F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7601616" y="1860035"/>
              <a:ext cx="4071659" cy="1001972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05222"/>
                </a:gs>
                <a:gs pos="100000">
                  <a:srgbClr val="FBA31A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: Rounded Corners 21"/>
            <p:cNvSpPr/>
            <p:nvPr/>
          </p:nvSpPr>
          <p:spPr>
            <a:xfrm>
              <a:off x="7933678" y="3117480"/>
              <a:ext cx="3691885" cy="120032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A6228F"/>
                </a:gs>
                <a:gs pos="100000">
                  <a:srgbClr val="D3509D"/>
                </a:gs>
              </a:gsLst>
              <a:lin ang="13500000" scaled="1"/>
              <a:tileRect/>
            </a:gradFill>
            <a:ln>
              <a:noFill/>
            </a:ln>
            <a:effectLst>
              <a:innerShdw blurRad="254000" dist="381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Freeform: Shape 32"/>
            <p:cNvSpPr/>
            <p:nvPr/>
          </p:nvSpPr>
          <p:spPr>
            <a:xfrm>
              <a:off x="3885125" y="794467"/>
              <a:ext cx="2688152" cy="5376300"/>
            </a:xfrm>
            <a:custGeom>
              <a:avLst/>
              <a:gdLst>
                <a:gd name="connsiteX0" fmla="*/ 0 w 2688152"/>
                <a:gd name="connsiteY0" fmla="*/ 0 h 5376300"/>
                <a:gd name="connsiteX1" fmla="*/ 2 w 2688152"/>
                <a:gd name="connsiteY1" fmla="*/ 0 h 5376300"/>
                <a:gd name="connsiteX2" fmla="*/ 2688152 w 2688152"/>
                <a:gd name="connsiteY2" fmla="*/ 2688150 h 5376300"/>
                <a:gd name="connsiteX3" fmla="*/ 2 w 2688152"/>
                <a:gd name="connsiteY3" fmla="*/ 5376300 h 5376300"/>
                <a:gd name="connsiteX4" fmla="*/ 0 w 2688152"/>
                <a:gd name="connsiteY4" fmla="*/ 5376300 h 5376300"/>
                <a:gd name="connsiteX5" fmla="*/ 0 w 2688152"/>
                <a:gd name="connsiteY5" fmla="*/ 5268071 h 5376300"/>
                <a:gd name="connsiteX6" fmla="*/ 186213 w 2688152"/>
                <a:gd name="connsiteY6" fmla="*/ 5258902 h 5376300"/>
                <a:gd name="connsiteX7" fmla="*/ 2565270 w 2688152"/>
                <a:gd name="connsiteY7" fmla="*/ 2688151 h 5376300"/>
                <a:gd name="connsiteX8" fmla="*/ 186213 w 2688152"/>
                <a:gd name="connsiteY8" fmla="*/ 117401 h 5376300"/>
                <a:gd name="connsiteX9" fmla="*/ 0 w 2688152"/>
                <a:gd name="connsiteY9" fmla="*/ 108231 h 537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8152" h="5376300">
                  <a:moveTo>
                    <a:pt x="0" y="0"/>
                  </a:moveTo>
                  <a:lnTo>
                    <a:pt x="2" y="0"/>
                  </a:lnTo>
                  <a:cubicBezTo>
                    <a:pt x="1484626" y="0"/>
                    <a:pt x="2688152" y="1203526"/>
                    <a:pt x="2688152" y="2688150"/>
                  </a:cubicBezTo>
                  <a:cubicBezTo>
                    <a:pt x="2688152" y="4172775"/>
                    <a:pt x="1484626" y="5376300"/>
                    <a:pt x="2" y="5376300"/>
                  </a:cubicBezTo>
                  <a:lnTo>
                    <a:pt x="0" y="5376300"/>
                  </a:lnTo>
                  <a:lnTo>
                    <a:pt x="0" y="5268071"/>
                  </a:lnTo>
                  <a:lnTo>
                    <a:pt x="186213" y="5258902"/>
                  </a:lnTo>
                  <a:cubicBezTo>
                    <a:pt x="1522494" y="5126571"/>
                    <a:pt x="2565270" y="4026109"/>
                    <a:pt x="2565270" y="2688151"/>
                  </a:cubicBezTo>
                  <a:cubicBezTo>
                    <a:pt x="2565270" y="1350193"/>
                    <a:pt x="1522494" y="249732"/>
                    <a:pt x="186213" y="117401"/>
                  </a:cubicBezTo>
                  <a:lnTo>
                    <a:pt x="0" y="108231"/>
                  </a:lnTo>
                  <a:close/>
                </a:path>
              </a:pathLst>
            </a:custGeom>
            <a:gradFill flip="none" rotWithShape="1">
              <a:gsLst>
                <a:gs pos="75000">
                  <a:srgbClr val="60509C"/>
                </a:gs>
                <a:gs pos="50000">
                  <a:srgbClr val="C74399"/>
                </a:gs>
                <a:gs pos="25000">
                  <a:srgbClr val="F4941D"/>
                </a:gs>
                <a:gs pos="0">
                  <a:srgbClr val="FFD63A"/>
                </a:gs>
                <a:gs pos="100000">
                  <a:srgbClr val="00ACBE"/>
                </a:gs>
              </a:gsLst>
              <a:lin ang="5400000" scaled="1"/>
              <a:tileRect/>
            </a:gradFill>
            <a:ln w="82550">
              <a:solidFill>
                <a:schemeClr val="bg1">
                  <a:lumMod val="95000"/>
                </a:schemeClr>
              </a:solidFill>
            </a:ln>
            <a:effectLst>
              <a:glow rad="76200">
                <a:schemeClr val="accent5">
                  <a:satMod val="175000"/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4961943" y="983584"/>
              <a:ext cx="352449" cy="352449"/>
            </a:xfrm>
            <a:prstGeom prst="ellipse">
              <a:avLst/>
            </a:prstGeom>
            <a:solidFill>
              <a:srgbClr val="FFD539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130688" y="2176515"/>
              <a:ext cx="352449" cy="352449"/>
            </a:xfrm>
            <a:prstGeom prst="ellipse">
              <a:avLst/>
            </a:prstGeom>
            <a:solidFill>
              <a:srgbClr val="F9951F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319217" y="3550420"/>
              <a:ext cx="352449" cy="352449"/>
            </a:xfrm>
            <a:prstGeom prst="ellipse">
              <a:avLst/>
            </a:prstGeom>
            <a:solidFill>
              <a:srgbClr val="CC499B"/>
            </a:solidFill>
            <a:ln>
              <a:noFill/>
            </a:ln>
            <a:effectLst>
              <a:outerShdw blurRad="2540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Connector 40"/>
            <p:cNvCxnSpPr>
              <a:cxnSpLocks/>
              <a:stCxn id="34" idx="6"/>
              <a:endCxn id="20" idx="1"/>
            </p:cNvCxnSpPr>
            <p:nvPr/>
          </p:nvCxnSpPr>
          <p:spPr>
            <a:xfrm>
              <a:off x="5314392" y="1159809"/>
              <a:ext cx="17316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  <a:stCxn id="35" idx="6"/>
              <a:endCxn id="21" idx="1"/>
            </p:cNvCxnSpPr>
            <p:nvPr/>
          </p:nvCxnSpPr>
          <p:spPr>
            <a:xfrm>
              <a:off x="6483137" y="2352740"/>
              <a:ext cx="1118479" cy="8281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  <a:stCxn id="36" idx="6"/>
              <a:endCxn id="22" idx="1"/>
            </p:cNvCxnSpPr>
            <p:nvPr/>
          </p:nvCxnSpPr>
          <p:spPr>
            <a:xfrm flipV="1">
              <a:off x="6671666" y="3717645"/>
              <a:ext cx="1262012" cy="9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olid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7220226" y="87202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743348" y="2028793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8095358" y="3377512"/>
              <a:ext cx="643888" cy="643888"/>
            </a:xfrm>
            <a:prstGeom prst="ellipse">
              <a:avLst/>
            </a:prstGeom>
            <a:gradFill flip="none" rotWithShape="1">
              <a:gsLst>
                <a:gs pos="0">
                  <a:srgbClr val="DDE1E2"/>
                </a:gs>
                <a:gs pos="100000">
                  <a:srgbClr val="FFFFFF"/>
                </a:gs>
              </a:gsLst>
              <a:lin ang="16200000" scaled="1"/>
              <a:tileRect/>
            </a:gradFill>
            <a:ln w="558800">
              <a:noFill/>
            </a:ln>
            <a:effectLst>
              <a:outerShdw blurRad="330200" dist="63500" dir="2700000" sx="106000" sy="106000" algn="tl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  <a:scene3d>
              <a:camera prst="orthographicFront"/>
              <a:lightRig rig="threePt" dir="t"/>
            </a:scene3d>
            <a:sp3d extrusionH="152400" prstMaterial="matte">
              <a:bevelT w="101600" h="12700" prst="softRound"/>
              <a:contourClr>
                <a:schemeClr val="bg1">
                  <a:lumMod val="7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1964415" y="1740532"/>
              <a:ext cx="3474097" cy="3474097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2018723" y="1793986"/>
              <a:ext cx="3367188" cy="3367188"/>
            </a:xfrm>
            <a:prstGeom prst="ellipse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  <a:prstDash val="lg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3642887" y="1712814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3642887" y="5128127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536435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1949728" y="3421529"/>
              <a:ext cx="112102" cy="112102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1" name="Graphic 80" descr="Single gear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65919" y="4359281"/>
              <a:ext cx="360000" cy="360000"/>
            </a:xfrm>
            <a:prstGeom prst="rect">
              <a:avLst/>
            </a:prstGeom>
          </p:spPr>
        </p:pic>
        <p:pic>
          <p:nvPicPr>
            <p:cNvPr id="83" name="Graphic 82" descr="Stopwatch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7528" y="3954903"/>
              <a:ext cx="360000" cy="360000"/>
            </a:xfrm>
            <a:prstGeom prst="rect">
              <a:avLst/>
            </a:prstGeom>
          </p:spPr>
        </p:pic>
        <p:pic>
          <p:nvPicPr>
            <p:cNvPr id="85" name="Graphic 84" descr="Lightbulb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20599" y="4701357"/>
              <a:ext cx="360000" cy="360000"/>
            </a:xfrm>
            <a:prstGeom prst="rect">
              <a:avLst/>
            </a:prstGeom>
          </p:spPr>
        </p:pic>
        <p:pic>
          <p:nvPicPr>
            <p:cNvPr id="87" name="Graphic 86" descr="Head with Gears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10956" y="4633974"/>
              <a:ext cx="360000" cy="360000"/>
            </a:xfrm>
            <a:prstGeom prst="rect">
              <a:avLst/>
            </a:prstGeom>
          </p:spPr>
        </p:pic>
        <p:sp>
          <p:nvSpPr>
            <p:cNvPr id="88" name="Oval 87"/>
            <p:cNvSpPr/>
            <p:nvPr/>
          </p:nvSpPr>
          <p:spPr>
            <a:xfrm>
              <a:off x="4041120" y="4826944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4333200" y="4709737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4591554" y="4545692"/>
              <a:ext cx="112102" cy="11210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92" name="Graphic 91" descr="Teacher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202810" y="2004612"/>
              <a:ext cx="914401" cy="914399"/>
            </a:xfrm>
            <a:prstGeom prst="rect">
              <a:avLst/>
            </a:prstGeom>
          </p:spPr>
        </p:pic>
        <p:sp>
          <p:nvSpPr>
            <p:cNvPr id="94" name="TextBox 93"/>
            <p:cNvSpPr txBox="1"/>
            <p:nvPr/>
          </p:nvSpPr>
          <p:spPr>
            <a:xfrm>
              <a:off x="2434205" y="3054921"/>
              <a:ext cx="2610317" cy="115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800" dirty="0">
                  <a:latin typeface="Times New Roman" panose="02020603050405020304" pitchFamily="18" charset="0"/>
                  <a:ea typeface="Open Sans Condensed Light" panose="020B0306030504020204" pitchFamily="34" charset="0"/>
                  <a:cs typeface="Times New Roman" panose="02020603050405020304" pitchFamily="18" charset="0"/>
                </a:rPr>
                <a:t>Tools and Technologies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412288" y="2167843"/>
              <a:ext cx="2610317" cy="317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IN" sz="11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522618" y="1861645"/>
              <a:ext cx="3983559" cy="1008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Programming Frameworks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TensorFlow/</a:t>
              </a:r>
              <a:r>
                <a:rPr lang="en-I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Keras</a:t>
              </a:r>
              <a:endParaRPr lang="en-IN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Flask</a:t>
              </a:r>
              <a:endParaRPr lang="en-IN" sz="105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830811" y="3142584"/>
              <a:ext cx="2610317" cy="1157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Google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Jupyter</a:t>
              </a:r>
              <a:r>
                <a:rPr lang="en-I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Notebook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1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Studio Code</a:t>
              </a:r>
              <a:endParaRPr lang="en-IN" sz="1000" dirty="0">
                <a:solidFill>
                  <a:schemeClr val="bg1"/>
                </a:solidFill>
                <a:latin typeface="Times New Roman" panose="02020603050405020304" pitchFamily="18" charset="0"/>
                <a:ea typeface="Open Sans Condensed Light" panose="020B030603050402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7EC2979-29E3-4CA3-A00D-053F7D4FE9DB}"/>
              </a:ext>
            </a:extLst>
          </p:cNvPr>
          <p:cNvSpPr/>
          <p:nvPr/>
        </p:nvSpPr>
        <p:spPr>
          <a:xfrm>
            <a:off x="6858539" y="1068848"/>
            <a:ext cx="471523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HTML, CSS, JavaScript</a:t>
            </a:r>
          </a:p>
        </p:txBody>
      </p:sp>
      <p:pic>
        <p:nvPicPr>
          <p:cNvPr id="2052" name="Picture 4" descr="PyTorch">
            <a:extLst>
              <a:ext uri="{FF2B5EF4-FFF2-40B4-BE49-F238E27FC236}">
                <a16:creationId xmlns:a16="http://schemas.microsoft.com/office/drawing/2014/main" id="{115616A0-C641-4D4F-8611-7B4EBC4DB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292" y="2221083"/>
            <a:ext cx="502331" cy="50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381E793-30F1-4DDD-9566-721293770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588" y="1383770"/>
            <a:ext cx="327535" cy="32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Visual Studio Code Logo PNG Transparent &amp; SVG Vector - Freebie Supply">
            <a:extLst>
              <a:ext uri="{FF2B5EF4-FFF2-40B4-BE49-F238E27FC236}">
                <a16:creationId xmlns:a16="http://schemas.microsoft.com/office/drawing/2014/main" id="{70DD1079-BCEC-4B70-8A9E-9AB7BC6AA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661" y="3653893"/>
            <a:ext cx="413352" cy="31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All About Using Jupyter Notebooks and Google Colab | Blog">
            <a:extLst>
              <a:ext uri="{FF2B5EF4-FFF2-40B4-BE49-F238E27FC236}">
                <a16:creationId xmlns:a16="http://schemas.microsoft.com/office/drawing/2014/main" id="{ADE5FC25-887F-4571-8DA7-D5A5A80A1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490" y="3222145"/>
            <a:ext cx="1031413" cy="45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>
            <a:extLst>
              <a:ext uri="{FF2B5EF4-FFF2-40B4-BE49-F238E27FC236}">
                <a16:creationId xmlns:a16="http://schemas.microsoft.com/office/drawing/2014/main" id="{C50CB760-E52A-49C1-8FE5-702006DB6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577" y="3383013"/>
            <a:ext cx="373197" cy="43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Social media moderation and misinformation control.</a:t>
            </a:r>
          </a:p>
          <a:p>
            <a:r>
              <a:t>News/media verification before publishing.</a:t>
            </a:r>
          </a:p>
          <a:p>
            <a:r>
              <a:t>Law enforcement and forensic video analysis.</a:t>
            </a:r>
          </a:p>
          <a:p>
            <a:r>
              <a:t>Educational tools for deepfake awareness.</a:t>
            </a:r>
          </a:p>
          <a:p>
            <a:r>
              <a:t>Browser plugins for real-time video scanning.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Full-body and voice-based deepfake detection.</a:t>
            </a:r>
          </a:p>
          <a:p>
            <a:r>
              <a:t>Real-time mobile and browser app integration.</a:t>
            </a:r>
          </a:p>
          <a:p>
            <a:r>
              <a:t>Model compression for low-resource deployment.</a:t>
            </a:r>
          </a:p>
          <a:p>
            <a:r>
              <a:t>Larger and more diverse dataset inclusion.</a:t>
            </a:r>
          </a:p>
          <a:p>
            <a:r>
              <a:t>Streaming and conferencing tool integration.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Built a lightweight, accurate deepfake detection system.</a:t>
            </a:r>
          </a:p>
          <a:p>
            <a:r>
              <a:rPr dirty="0"/>
              <a:t>Web interface enables real-time public usage.</a:t>
            </a:r>
          </a:p>
          <a:p>
            <a:r>
              <a:rPr dirty="0"/>
              <a:t>Model shows strong performance across datasets.</a:t>
            </a:r>
          </a:p>
          <a:p>
            <a:r>
              <a:rPr dirty="0"/>
              <a:t>Supports ethical AI and secure digital content sharing.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0+ Thank You Pictures | Download Free Images on Unsplash">
            <a:extLst>
              <a:ext uri="{FF2B5EF4-FFF2-40B4-BE49-F238E27FC236}">
                <a16:creationId xmlns:a16="http://schemas.microsoft.com/office/drawing/2014/main" id="{0E65A4A4-8E0A-DC46-8DFA-C654E8BE7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85" y="727528"/>
            <a:ext cx="10355943" cy="540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28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4A2567-C7BF-496E-9591-01EA830CBB54}"/>
              </a:ext>
            </a:extLst>
          </p:cNvPr>
          <p:cNvSpPr txBox="1"/>
          <p:nvPr/>
        </p:nvSpPr>
        <p:spPr>
          <a:xfrm>
            <a:off x="-68470" y="737704"/>
            <a:ext cx="1166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Introduction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7E9708-0639-48DC-9EE3-498B3466DB2C}"/>
              </a:ext>
            </a:extLst>
          </p:cNvPr>
          <p:cNvSpPr/>
          <p:nvPr/>
        </p:nvSpPr>
        <p:spPr>
          <a:xfrm>
            <a:off x="489805" y="1643694"/>
            <a:ext cx="534411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 Is A Technique For Human Image Synthesis Based On Artificial Intelligence.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Fakes Are Created By Combing And Super-imposing Existing Images And Videos Onto Source Images Or Videos Using A Deep Learning Technique Known As Generative Adversarial Network.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WhatsApp Video 2019-10-16 at 7.46.44 AM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60" end="17870.16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62141" y="1804244"/>
            <a:ext cx="4928820" cy="309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5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591393-B428-4D4B-9AD1-F1582EE9832D}"/>
              </a:ext>
            </a:extLst>
          </p:cNvPr>
          <p:cNvSpPr txBox="1"/>
          <p:nvPr/>
        </p:nvSpPr>
        <p:spPr>
          <a:xfrm>
            <a:off x="265043" y="3001165"/>
            <a:ext cx="1166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detect Deep fakes with naked eyes?</a:t>
            </a:r>
          </a:p>
        </p:txBody>
      </p:sp>
    </p:spTree>
    <p:extLst>
      <p:ext uri="{BB962C8B-B14F-4D97-AF65-F5344CB8AC3E}">
        <p14:creationId xmlns:p14="http://schemas.microsoft.com/office/powerpoint/2010/main" val="32313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  <a:extLst>
              <a:ext uri="{FF2B5EF4-FFF2-40B4-BE49-F238E27FC236}">
                <a16:creationId xmlns:a16="http://schemas.microsoft.com/office/drawing/2014/main" id="{629A8935-14A3-470F-B347-0B03745AEE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78.3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3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67B59-43AB-4B67-987F-FC265A668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7" y="-7257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DF898D-F416-40A2-A9A6-2988A4F59713}"/>
              </a:ext>
            </a:extLst>
          </p:cNvPr>
          <p:cNvSpPr/>
          <p:nvPr/>
        </p:nvSpPr>
        <p:spPr>
          <a:xfrm>
            <a:off x="2723983" y="785724"/>
            <a:ext cx="6282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Deep Fake Detection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11045A-6A92-4322-87FF-2EB2B15AF8FC}"/>
              </a:ext>
            </a:extLst>
          </p:cNvPr>
          <p:cNvSpPr txBox="1"/>
          <p:nvPr/>
        </p:nvSpPr>
        <p:spPr>
          <a:xfrm>
            <a:off x="1279479" y="2354016"/>
            <a:ext cx="71662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Malicious hoaxes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Financial fraud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Celebrity unusual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Politician 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33DC5-9D0F-4421-98C0-9B16D7BF9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9498" y="2045573"/>
            <a:ext cx="2119109" cy="1811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D777AF-7613-47CD-B062-455CEF36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16" y="3966292"/>
            <a:ext cx="3897093" cy="2192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CB2F2-3423-4D8B-8E1F-E8505328F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124" y="2045573"/>
            <a:ext cx="2262931" cy="18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5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67F69A-E606-474D-AB0C-E8B5F55188F1}"/>
              </a:ext>
            </a:extLst>
          </p:cNvPr>
          <p:cNvSpPr txBox="1"/>
          <p:nvPr/>
        </p:nvSpPr>
        <p:spPr>
          <a:xfrm>
            <a:off x="156501" y="832046"/>
            <a:ext cx="11661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Deep Fakes Are Created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E2E90-8E13-4319-A28C-FE57C2C237A9}"/>
              </a:ext>
            </a:extLst>
          </p:cNvPr>
          <p:cNvSpPr/>
          <p:nvPr/>
        </p:nvSpPr>
        <p:spPr>
          <a:xfrm>
            <a:off x="7348995" y="2351897"/>
            <a:ext cx="436703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for deep fake creation.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Faceswap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Faceit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DeepFaceLab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DeepfakeCapsuleGAN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resolution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facemasked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60C4D-C76B-4A88-A26F-AA695712B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5" y="2122740"/>
            <a:ext cx="6345899" cy="29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7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1. Upload video using web interface.</a:t>
            </a:r>
          </a:p>
          <a:p>
            <a:r>
              <a:t>2. Extract frames with OpenCV.</a:t>
            </a:r>
          </a:p>
          <a:p>
            <a:r>
              <a:t>3. Detect and crop faces using face-recognition.</a:t>
            </a:r>
          </a:p>
          <a:p>
            <a:r>
              <a:t>4. Preprocess: Resize to 224x224, normalize pixels.</a:t>
            </a:r>
          </a:p>
          <a:p>
            <a:r>
              <a:t>5. Predict using MobileNetV2.</a:t>
            </a:r>
          </a:p>
          <a:p>
            <a:r>
              <a:t>6. Aggregate results and display prediction with confidence.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4A29D-681B-483E-ACD0-C673BC677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91" y="42862"/>
            <a:ext cx="8582025" cy="677227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55F589-8534-4711-B357-90E56AB7FA24}"/>
              </a:ext>
            </a:extLst>
          </p:cNvPr>
          <p:cNvSpPr/>
          <p:nvPr/>
        </p:nvSpPr>
        <p:spPr>
          <a:xfrm>
            <a:off x="397566" y="337929"/>
            <a:ext cx="3027500" cy="6251714"/>
          </a:xfrm>
          <a:prstGeom prst="roundRect">
            <a:avLst>
              <a:gd name="adj" fmla="val 1355"/>
            </a:avLst>
          </a:prstGeom>
          <a:gradFill flip="none" rotWithShape="1">
            <a:gsLst>
              <a:gs pos="0">
                <a:srgbClr val="71358B">
                  <a:alpha val="85000"/>
                </a:srgbClr>
              </a:gs>
              <a:gs pos="100000">
                <a:srgbClr val="552968">
                  <a:alpha val="8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C32130-3025-4DE9-8163-6A0A27CE8B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066" y="4469192"/>
            <a:ext cx="1860254" cy="2233198"/>
          </a:xfrm>
          <a:prstGeom prst="rect">
            <a:avLst/>
          </a:prstGeom>
        </p:spPr>
      </p:pic>
      <p:sp>
        <p:nvSpPr>
          <p:cNvPr id="2" name="Text Box 3">
            <a:extLst>
              <a:ext uri="{FF2B5EF4-FFF2-40B4-BE49-F238E27FC236}">
                <a16:creationId xmlns:a16="http://schemas.microsoft.com/office/drawing/2014/main" id="{28C0C5C0-1E34-FB72-9C95-DAE496054C79}"/>
              </a:ext>
            </a:extLst>
          </p:cNvPr>
          <p:cNvSpPr txBox="1"/>
          <p:nvPr/>
        </p:nvSpPr>
        <p:spPr>
          <a:xfrm>
            <a:off x="8308148" y="4469192"/>
            <a:ext cx="3008132" cy="756143"/>
          </a:xfrm>
          <a:prstGeom prst="rect">
            <a:avLst/>
          </a:prstGeom>
          <a:solidFill>
            <a:schemeClr val="lt1"/>
          </a:solidFill>
          <a:ln w="6350">
            <a:solidFill>
              <a:schemeClr val="bg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457200" algn="ctr">
              <a:lnSpc>
                <a:spcPct val="150000"/>
              </a:lnSpc>
            </a:pPr>
            <a:r>
              <a:rPr lang="en-IN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MobileNetV2</a:t>
            </a:r>
            <a:endParaRPr lang="en-IN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</TotalTime>
  <Words>334</Words>
  <Application>Microsoft Office PowerPoint</Application>
  <PresentationFormat>Widescreen</PresentationFormat>
  <Paragraphs>78</Paragraphs>
  <Slides>16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Eurostile BQ</vt:lpstr>
      <vt:lpstr>Garamond</vt:lpstr>
      <vt:lpstr>Open Sans</vt:lpstr>
      <vt:lpstr>Times New Roman</vt:lpstr>
      <vt:lpstr>Organic</vt:lpstr>
      <vt:lpstr>1_Organic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Applications</vt:lpstr>
      <vt:lpstr>Future Scope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Abhijit Jadhav</dc:creator>
  <cp:lastModifiedBy>Neeraj Sahu</cp:lastModifiedBy>
  <cp:revision>89</cp:revision>
  <dcterms:created xsi:type="dcterms:W3CDTF">2020-04-12T09:19:27Z</dcterms:created>
  <dcterms:modified xsi:type="dcterms:W3CDTF">2025-05-12T03:00:39Z</dcterms:modified>
</cp:coreProperties>
</file>